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345" r:id="rId5"/>
    <p:sldId id="339" r:id="rId6"/>
    <p:sldId id="340" r:id="rId7"/>
    <p:sldId id="306" r:id="rId8"/>
    <p:sldId id="344" r:id="rId9"/>
    <p:sldId id="318" r:id="rId10"/>
    <p:sldId id="308" r:id="rId11"/>
    <p:sldId id="322" r:id="rId12"/>
    <p:sldId id="309" r:id="rId13"/>
    <p:sldId id="321" r:id="rId14"/>
    <p:sldId id="324" r:id="rId15"/>
    <p:sldId id="323" r:id="rId16"/>
    <p:sldId id="342" r:id="rId17"/>
    <p:sldId id="265" r:id="rId18"/>
    <p:sldId id="311" r:id="rId19"/>
    <p:sldId id="312" r:id="rId20"/>
    <p:sldId id="341" r:id="rId21"/>
    <p:sldId id="291" r:id="rId22"/>
    <p:sldId id="292" r:id="rId23"/>
    <p:sldId id="315" r:id="rId24"/>
    <p:sldId id="317" r:id="rId25"/>
    <p:sldId id="268" r:id="rId26"/>
    <p:sldId id="269" r:id="rId27"/>
    <p:sldId id="27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E60"/>
    <a:srgbClr val="009E47"/>
    <a:srgbClr val="E7F0FD"/>
    <a:srgbClr val="F5F7FA"/>
    <a:srgbClr val="C2E9FB"/>
    <a:srgbClr val="C3CFE2"/>
    <a:srgbClr val="ACCBEE"/>
    <a:srgbClr val="A1C4FD"/>
    <a:srgbClr val="3A7BD5"/>
    <a:srgbClr val="00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5244" autoAdjust="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FE236-8036-0E05-1E2C-6325A936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07B509-2453-96B9-9FB0-F3DC7582A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B3691-BFF9-4876-B5B5-5356E399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757E6-6CB3-22B1-2877-2FCF5507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A2540-07AB-59B2-47A7-48E53333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5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97C41-1EAA-891E-AA5A-0B919ADC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75F56D-A3E8-D3F1-EE7D-9B70F701E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D421E-A710-618C-A47E-E7946D6B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5B9DF-07D7-51D5-AF1A-270C31E5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D1E7FC-4447-4202-7EFE-F45DB381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5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6F31C2-005A-325B-7B23-D99F92627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19480F-29A4-C2FC-FF43-A2C207587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11F33-B439-1C1F-1049-AFF245F6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7BE41-820D-2D23-E233-FFD3DB6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8395D-097F-8E90-1687-9078832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2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D4C1F-8775-9389-3A30-536C0599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01FCA-5942-3CC0-3BA3-9BEE21ED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>
              <a:defRPr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A8488-C3E7-C32A-FE69-B750B63C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52CAF9-ACEA-1B1A-4DEF-04769811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BE527-727B-ED00-0BB5-CED48CA0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4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DAC85-B8F1-224F-9049-F12C9AA1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D9483-541F-B037-589C-D8F293D3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B829B-6DB9-D8A1-7CD4-B0765335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0AAC7-D3E5-FB40-F933-36E649B9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FD3AF-A3B2-0853-D6F1-1C3267F7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4EA1F-1BDD-06EB-B1BD-CD2E2D01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DF9DC-2AF3-EB27-DEC4-0CFFE517A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517B8-4B3E-4773-1A11-076652739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6EF85-E0BC-850A-BC91-CBA155F8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2A339-C88F-686E-8D07-3A819253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76B7C8-2D67-D25D-E71F-8CBAABA6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60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4C678-8520-BD77-E2C2-3517C1BA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A6C265-39D7-56A9-58EE-A369EDE1E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0D3C08-3995-D8CC-EAC6-4AFA19746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943705-C302-1FB2-FA16-9B167093C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B23C1-77FA-4620-6EF8-EF47ED32D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E742FF-9708-7184-AF3D-DCF90341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334DF2-95CB-E5E7-B7AE-F7E3276C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CB669-78B4-02D8-778D-CEE680AD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562DB-436A-CE6C-7BB8-A2884069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024E18-FF7D-5DCF-48EA-ADB546F1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C6134C-92A4-71B5-5239-3C8C532A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D686E5-CBA5-B7E8-5FA4-0A9BBDA8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3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711E4-6E77-8D96-D557-9710ADCC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FBF62-00D9-6974-F45C-CB5BC4E0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2A1B2-7AF1-32E4-70D8-46541F76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00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E7BFB-4E0F-5BFB-463B-F4CB5EE8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A52CE-5821-B2E6-11C8-1E62DCBB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8B4D21-777C-4CC8-9555-2358C48EE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F9BA05-4E2B-5949-5E32-DBA122B2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DA6C7-3C0A-BA4C-3D3A-9A254346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16087-C3E1-4E48-429E-413F808A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20ECB-8FDA-4DE5-E2F8-1CA9D388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7D4A02-7F62-F228-6088-0D7FA861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897C5-5B0E-6899-325F-EDCA15F77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4B93A5-6B18-5D55-CC4A-E066B37C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FD576-1CE3-C420-4593-52BF0CF2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0252B-E2A6-0EDA-C01A-9C6532CD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1500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24FC21-6390-BA39-FD0A-EADF2075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17096D-87B1-83F5-FE55-8A03A6C35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269BC-E97F-B5D2-AAA0-3A4B5AA81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BA2E1-F054-E021-9D1E-AA99575EB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A2B895-D587-0F13-890B-99BC4C392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9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github.com/nedbat/coveragepy" TargetMode="External"/><Relationship Id="rId4" Type="http://schemas.openxmlformats.org/officeDocument/2006/relationships/hyperlink" Target="https://github.com/gcovr/gcov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955CF2-9981-3CBB-2EA2-CE3161392A0E}"/>
              </a:ext>
            </a:extLst>
          </p:cNvPr>
          <p:cNvSpPr/>
          <p:nvPr/>
        </p:nvSpPr>
        <p:spPr>
          <a:xfrm rot="20065301">
            <a:off x="-984084" y="1561854"/>
            <a:ext cx="12653143" cy="1167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2C163D-2E25-117A-C868-BC0D010EE928}"/>
              </a:ext>
            </a:extLst>
          </p:cNvPr>
          <p:cNvSpPr/>
          <p:nvPr/>
        </p:nvSpPr>
        <p:spPr>
          <a:xfrm rot="20065301">
            <a:off x="-1599367" y="-1919503"/>
            <a:ext cx="10719676" cy="4244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63D6ED-4740-8E6C-02D1-6A9A3683D5B3}"/>
              </a:ext>
            </a:extLst>
          </p:cNvPr>
          <p:cNvSpPr txBox="1"/>
          <p:nvPr/>
        </p:nvSpPr>
        <p:spPr>
          <a:xfrm>
            <a:off x="5532260" y="3753894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dirty="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浇花机器人——温室管家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9DCD02-A95F-ABD5-7317-3F355606AAC6}"/>
              </a:ext>
            </a:extLst>
          </p:cNvPr>
          <p:cNvCxnSpPr>
            <a:cxnSpLocks/>
          </p:cNvCxnSpPr>
          <p:nvPr/>
        </p:nvCxnSpPr>
        <p:spPr>
          <a:xfrm>
            <a:off x="5633410" y="4530275"/>
            <a:ext cx="636264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0850CE0-00A2-6336-EE9E-100161BC85FE}"/>
              </a:ext>
            </a:extLst>
          </p:cNvPr>
          <p:cNvSpPr txBox="1"/>
          <p:nvPr/>
        </p:nvSpPr>
        <p:spPr>
          <a:xfrm>
            <a:off x="5532260" y="4558836"/>
            <a:ext cx="57687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软件测试报告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 STR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周五上午班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组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2024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31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74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5D1BDA-6D7F-D63D-5EC0-79499ED37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4" y="2002061"/>
            <a:ext cx="6240299" cy="41511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9A826D-8F22-DFF0-AD76-923AB002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826" y="2002061"/>
            <a:ext cx="3172864" cy="35445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847A6D-BE59-FE06-C53D-0B13E0CE9FEB}"/>
              </a:ext>
            </a:extLst>
          </p:cNvPr>
          <p:cNvSpPr txBox="1"/>
          <p:nvPr/>
        </p:nvSpPr>
        <p:spPr>
          <a:xfrm>
            <a:off x="4301764" y="1149005"/>
            <a:ext cx="3555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功能包：</a:t>
            </a:r>
            <a:r>
              <a:rPr lang="en-US" altLang="zh-CN" sz="3200" b="1">
                <a:solidFill>
                  <a:schemeClr val="accent1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Navigation</a:t>
            </a:r>
            <a:endParaRPr lang="zh-CN" altLang="en-US" sz="2800" b="1">
              <a:solidFill>
                <a:schemeClr val="accent1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8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2">
            <a:extLst>
              <a:ext uri="{FF2B5EF4-FFF2-40B4-BE49-F238E27FC236}">
                <a16:creationId xmlns:a16="http://schemas.microsoft.com/office/drawing/2014/main" id="{6C9FED33-19AA-8F5B-0704-FEE44842EF2A}"/>
              </a:ext>
            </a:extLst>
          </p:cNvPr>
          <p:cNvSpPr/>
          <p:nvPr/>
        </p:nvSpPr>
        <p:spPr bwMode="auto">
          <a:xfrm>
            <a:off x="244850" y="1713544"/>
            <a:ext cx="7467818" cy="4080248"/>
          </a:xfrm>
          <a:prstGeom prst="roundRect">
            <a:avLst>
              <a:gd name="adj" fmla="val 7842"/>
            </a:avLst>
          </a:prstGeom>
          <a:solidFill>
            <a:srgbClr val="006BBC">
              <a:alpha val="10196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: 圆角 33">
            <a:extLst>
              <a:ext uri="{FF2B5EF4-FFF2-40B4-BE49-F238E27FC236}">
                <a16:creationId xmlns:a16="http://schemas.microsoft.com/office/drawing/2014/main" id="{85D7B458-E574-2408-B2A4-D5BDF0E61A9C}"/>
              </a:ext>
            </a:extLst>
          </p:cNvPr>
          <p:cNvSpPr/>
          <p:nvPr/>
        </p:nvSpPr>
        <p:spPr bwMode="auto">
          <a:xfrm>
            <a:off x="2817411" y="1442247"/>
            <a:ext cx="2322696" cy="46842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WJ-ROS-NAV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E57699-4A1A-6731-CE3E-61A54EE9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926683"/>
              </p:ext>
            </p:extLst>
          </p:nvPr>
        </p:nvGraphicFramePr>
        <p:xfrm>
          <a:off x="420805" y="2003007"/>
          <a:ext cx="7115908" cy="3631322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测试用例编号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WJ-ROS-NAV-01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被测单元名称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NavigationNode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533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测试路径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a-b-c-h-i-g-b-k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6124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实际输入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NavigationGoal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对象，且航点可达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57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实际输出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进度百分比反馈与实际进度一致</a:t>
                      </a:r>
                      <a:endParaRPr lang="en-US" alt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导航成功后反馈结果为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"success"</a:t>
                      </a:r>
                      <a:endParaRPr lang="zh-CN" altLang="en-US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实际行为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同输出</a:t>
                      </a: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317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评价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完全符合预期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ACAA003C-CA3D-D90A-2E87-1E636363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171" y="366708"/>
            <a:ext cx="5573024" cy="37072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596C73-E7B6-F575-1E20-BF2950A9BC8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A615C-D44F-8B3F-CB5F-17032B45F491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7971E2-98CA-E11B-065E-80D381507D3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993541-4CFD-D3F4-9D71-92805675B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72" y="356432"/>
            <a:ext cx="5573024" cy="37278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66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2">
            <a:extLst>
              <a:ext uri="{FF2B5EF4-FFF2-40B4-BE49-F238E27FC236}">
                <a16:creationId xmlns:a16="http://schemas.microsoft.com/office/drawing/2014/main" id="{6C9FED33-19AA-8F5B-0704-FEE44842EF2A}"/>
              </a:ext>
            </a:extLst>
          </p:cNvPr>
          <p:cNvSpPr/>
          <p:nvPr/>
        </p:nvSpPr>
        <p:spPr bwMode="auto">
          <a:xfrm>
            <a:off x="244850" y="1713544"/>
            <a:ext cx="7467818" cy="4080248"/>
          </a:xfrm>
          <a:prstGeom prst="roundRect">
            <a:avLst>
              <a:gd name="adj" fmla="val 7842"/>
            </a:avLst>
          </a:prstGeom>
          <a:solidFill>
            <a:srgbClr val="006BBC">
              <a:alpha val="10196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: 圆角 33">
            <a:extLst>
              <a:ext uri="{FF2B5EF4-FFF2-40B4-BE49-F238E27FC236}">
                <a16:creationId xmlns:a16="http://schemas.microsoft.com/office/drawing/2014/main" id="{85D7B458-E574-2408-B2A4-D5BDF0E61A9C}"/>
              </a:ext>
            </a:extLst>
          </p:cNvPr>
          <p:cNvSpPr/>
          <p:nvPr/>
        </p:nvSpPr>
        <p:spPr bwMode="auto">
          <a:xfrm>
            <a:off x="2817411" y="1442247"/>
            <a:ext cx="2322696" cy="46842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WJ-ROS-NAV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E57699-4A1A-6731-CE3E-61A54EE9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3916"/>
              </p:ext>
            </p:extLst>
          </p:nvPr>
        </p:nvGraphicFramePr>
        <p:xfrm>
          <a:off x="420805" y="2003007"/>
          <a:ext cx="7115908" cy="3631322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测试用例编号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WJ-ROS-NAV-02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被测单元名称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NavigationNode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533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测试路径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a-b-c-d-k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6124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实际输入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NavigationGoal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对象，且航点不可达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57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实际输出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导航进度反馈状态为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"planning"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导航失败后反馈结果为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"fail"</a:t>
                      </a:r>
                      <a:endParaRPr lang="zh-CN" altLang="en-US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实际行为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同输出</a:t>
                      </a: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317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评价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完全符合预期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5596C73-E7B6-F575-1E20-BF2950A9BC8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A615C-D44F-8B3F-CB5F-17032B45F491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7971E2-98CA-E11B-065E-80D381507D3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906359F-286A-4833-33DA-D9BB1188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71" y="331233"/>
            <a:ext cx="5648369" cy="3778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37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2">
            <a:extLst>
              <a:ext uri="{FF2B5EF4-FFF2-40B4-BE49-F238E27FC236}">
                <a16:creationId xmlns:a16="http://schemas.microsoft.com/office/drawing/2014/main" id="{6C9FED33-19AA-8F5B-0704-FEE44842EF2A}"/>
              </a:ext>
            </a:extLst>
          </p:cNvPr>
          <p:cNvSpPr/>
          <p:nvPr/>
        </p:nvSpPr>
        <p:spPr bwMode="auto">
          <a:xfrm>
            <a:off x="244850" y="1713544"/>
            <a:ext cx="7467818" cy="4080248"/>
          </a:xfrm>
          <a:prstGeom prst="roundRect">
            <a:avLst>
              <a:gd name="adj" fmla="val 7842"/>
            </a:avLst>
          </a:prstGeom>
          <a:solidFill>
            <a:srgbClr val="006BBC">
              <a:alpha val="10196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: 圆角 33">
            <a:extLst>
              <a:ext uri="{FF2B5EF4-FFF2-40B4-BE49-F238E27FC236}">
                <a16:creationId xmlns:a16="http://schemas.microsoft.com/office/drawing/2014/main" id="{85D7B458-E574-2408-B2A4-D5BDF0E61A9C}"/>
              </a:ext>
            </a:extLst>
          </p:cNvPr>
          <p:cNvSpPr/>
          <p:nvPr/>
        </p:nvSpPr>
        <p:spPr bwMode="auto">
          <a:xfrm>
            <a:off x="2817411" y="1442247"/>
            <a:ext cx="2322696" cy="46842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WJ-ROS-NAV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E57699-4A1A-6731-CE3E-61A54EE9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26073"/>
              </p:ext>
            </p:extLst>
          </p:nvPr>
        </p:nvGraphicFramePr>
        <p:xfrm>
          <a:off x="420805" y="2003007"/>
          <a:ext cx="7115908" cy="3631322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测试用例编号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WJ-ROS-NAV-03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被测单元名称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NavigationNode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533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测试路径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a-b-c-h-i-f-b-k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6124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实际输入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NavigationGoal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</a:t>
                      </a:r>
                      <a:endParaRPr lang="en-US" alt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NavigationCancel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57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实际输出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导航取消后反馈结果为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"cancel"</a:t>
                      </a:r>
                      <a:endParaRPr lang="zh-CN" altLang="en-US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实际行为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机器人在收到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Cancel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消息后立即停止运动</a:t>
                      </a: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317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评价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完全符合预期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5596C73-E7B6-F575-1E20-BF2950A9BC8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A615C-D44F-8B3F-CB5F-17032B45F491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7971E2-98CA-E11B-065E-80D381507D3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0D563A-37A9-4B2E-FEAE-EC84BA68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71" y="333489"/>
            <a:ext cx="5591964" cy="3740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10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2">
            <a:extLst>
              <a:ext uri="{FF2B5EF4-FFF2-40B4-BE49-F238E27FC236}">
                <a16:creationId xmlns:a16="http://schemas.microsoft.com/office/drawing/2014/main" id="{6C9FED33-19AA-8F5B-0704-FEE44842EF2A}"/>
              </a:ext>
            </a:extLst>
          </p:cNvPr>
          <p:cNvSpPr/>
          <p:nvPr/>
        </p:nvSpPr>
        <p:spPr bwMode="auto">
          <a:xfrm>
            <a:off x="244850" y="1713544"/>
            <a:ext cx="7467818" cy="4080248"/>
          </a:xfrm>
          <a:prstGeom prst="roundRect">
            <a:avLst>
              <a:gd name="adj" fmla="val 7842"/>
            </a:avLst>
          </a:prstGeom>
          <a:solidFill>
            <a:srgbClr val="006BBC">
              <a:alpha val="10196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: 圆角 33">
            <a:extLst>
              <a:ext uri="{FF2B5EF4-FFF2-40B4-BE49-F238E27FC236}">
                <a16:creationId xmlns:a16="http://schemas.microsoft.com/office/drawing/2014/main" id="{85D7B458-E574-2408-B2A4-D5BDF0E61A9C}"/>
              </a:ext>
            </a:extLst>
          </p:cNvPr>
          <p:cNvSpPr/>
          <p:nvPr/>
        </p:nvSpPr>
        <p:spPr bwMode="auto">
          <a:xfrm>
            <a:off x="2817411" y="1442247"/>
            <a:ext cx="2322696" cy="46842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WJ-ROS-NAV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E57699-4A1A-6731-CE3E-61A54EE9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5976"/>
              </p:ext>
            </p:extLst>
          </p:nvPr>
        </p:nvGraphicFramePr>
        <p:xfrm>
          <a:off x="420805" y="2003007"/>
          <a:ext cx="7115908" cy="3631322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测试用例编号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WJ-ROS-NAV-04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被测单元名称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NavigationNode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533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测试路径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a-b-c-h-i-j-h-i-g-b-k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6124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实际输入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NavigationGoal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对象，且路径上存在障碍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57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实际输出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在遇到障碍之后反馈状态为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"barrier"</a:t>
                      </a:r>
                      <a:endParaRPr lang="zh-CN" altLang="en-US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实际行为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机器人遇到障碍后绕开障碍后继续导航到航点</a:t>
                      </a: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317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评价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完全符合预期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5596C73-E7B6-F575-1E20-BF2950A9BC8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A615C-D44F-8B3F-CB5F-17032B45F491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7971E2-98CA-E11B-065E-80D381507D3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8F60B2-ED9E-D3FC-95E4-E07D55679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72" y="366709"/>
            <a:ext cx="5573024" cy="3723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30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32">
            <a:extLst>
              <a:ext uri="{FF2B5EF4-FFF2-40B4-BE49-F238E27FC236}">
                <a16:creationId xmlns:a16="http://schemas.microsoft.com/office/drawing/2014/main" id="{6C9FED33-19AA-8F5B-0704-FEE44842EF2A}"/>
              </a:ext>
            </a:extLst>
          </p:cNvPr>
          <p:cNvSpPr/>
          <p:nvPr/>
        </p:nvSpPr>
        <p:spPr bwMode="auto">
          <a:xfrm>
            <a:off x="244850" y="1713544"/>
            <a:ext cx="7467818" cy="4080248"/>
          </a:xfrm>
          <a:prstGeom prst="roundRect">
            <a:avLst>
              <a:gd name="adj" fmla="val 7842"/>
            </a:avLst>
          </a:prstGeom>
          <a:solidFill>
            <a:srgbClr val="006BBC">
              <a:alpha val="10196"/>
            </a:srgbClr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: 圆角 33">
            <a:extLst>
              <a:ext uri="{FF2B5EF4-FFF2-40B4-BE49-F238E27FC236}">
                <a16:creationId xmlns:a16="http://schemas.microsoft.com/office/drawing/2014/main" id="{85D7B458-E574-2408-B2A4-D5BDF0E61A9C}"/>
              </a:ext>
            </a:extLst>
          </p:cNvPr>
          <p:cNvSpPr/>
          <p:nvPr/>
        </p:nvSpPr>
        <p:spPr bwMode="auto">
          <a:xfrm>
            <a:off x="2817411" y="1442247"/>
            <a:ext cx="2322696" cy="46842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WJ-ROS-NAV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E57699-4A1A-6731-CE3E-61A54EE91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42"/>
              </p:ext>
            </p:extLst>
          </p:nvPr>
        </p:nvGraphicFramePr>
        <p:xfrm>
          <a:off x="420805" y="2003007"/>
          <a:ext cx="7115908" cy="3631322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410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测试用例编号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WJ-ROS-NAV-05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37028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被测单元名称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NavigationNode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533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b="1" kern="10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测试路径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a-b-c-e-b-k</a:t>
                      </a:r>
                      <a:endParaRPr lang="zh-CN" altLang="en-US" sz="1800" b="1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61241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实际输入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NavigationGoal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对象，且航点不可达</a:t>
                      </a:r>
                      <a:endParaRPr lang="en-US" altLang="zh-CN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NavigationCancel</a:t>
                      </a: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消息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57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实际输出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机器人规划路径，反馈状态为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“planning”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收到取消消息后反馈结果为</a:t>
                      </a:r>
                      <a:r>
                        <a:rPr lang="en-US" altLang="zh-CN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"cancel"</a:t>
                      </a:r>
                      <a:endParaRPr lang="zh-CN" altLang="en-US" sz="12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实际行为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同输出</a:t>
                      </a: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3176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评价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CN" altLang="en-US" sz="120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完全符合预期</a:t>
                      </a:r>
                      <a:endParaRPr lang="zh-CN" alt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80000" marR="72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5596C73-E7B6-F575-1E20-BF2950A9BC8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A615C-D44F-8B3F-CB5F-17032B45F491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7971E2-98CA-E11B-065E-80D381507D3E}"/>
              </a:ext>
            </a:extLst>
          </p:cNvPr>
          <p:cNvSpPr txBox="1"/>
          <p:nvPr/>
        </p:nvSpPr>
        <p:spPr>
          <a:xfrm>
            <a:off x="609600" y="70479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路径覆盖示例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F9657-E0F7-15CE-732A-CCFD3FEF1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47" y="366708"/>
            <a:ext cx="5573025" cy="37278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318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Update-4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：系统测试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性能测试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: 圆角 32">
            <a:extLst>
              <a:ext uri="{FF2B5EF4-FFF2-40B4-BE49-F238E27FC236}">
                <a16:creationId xmlns:a16="http://schemas.microsoft.com/office/drawing/2014/main" id="{935BF007-841E-713C-A3BF-058E5BEAC764}"/>
              </a:ext>
            </a:extLst>
          </p:cNvPr>
          <p:cNvSpPr/>
          <p:nvPr/>
        </p:nvSpPr>
        <p:spPr bwMode="auto">
          <a:xfrm>
            <a:off x="256979" y="1889328"/>
            <a:ext cx="5700997" cy="3341243"/>
          </a:xfrm>
          <a:prstGeom prst="roundRect">
            <a:avLst>
              <a:gd name="adj" fmla="val 7842"/>
            </a:avLst>
          </a:prstGeom>
          <a:solidFill>
            <a:srgbClr val="00B0F0">
              <a:alpha val="10196"/>
            </a:srgb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: 圆角 33">
            <a:extLst>
              <a:ext uri="{FF2B5EF4-FFF2-40B4-BE49-F238E27FC236}">
                <a16:creationId xmlns:a16="http://schemas.microsoft.com/office/drawing/2014/main" id="{C72EEAFE-B739-32A3-6CFA-4830FDBAFE15}"/>
              </a:ext>
            </a:extLst>
          </p:cNvPr>
          <p:cNvSpPr/>
          <p:nvPr/>
        </p:nvSpPr>
        <p:spPr bwMode="auto">
          <a:xfrm>
            <a:off x="1717596" y="1655114"/>
            <a:ext cx="2655756" cy="46842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 dirty="0">
                <a:latin typeface="Times New Roman" panose="02020603050405020304" pitchFamily="18" charset="0"/>
                <a:ea typeface="Microsoft YaHei UI" panose="020B0503020204020204" pitchFamily="34" charset="-122"/>
              </a:rPr>
              <a:t>WJ-SYS-PERF-01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733E29C-CE22-7058-7CD2-AAA36F512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9291"/>
              </p:ext>
            </p:extLst>
          </p:nvPr>
        </p:nvGraphicFramePr>
        <p:xfrm>
          <a:off x="427045" y="2248585"/>
          <a:ext cx="5398659" cy="2808532"/>
        </p:xfrm>
        <a:graphic>
          <a:graphicData uri="http://schemas.openxmlformats.org/drawingml/2006/table">
            <a:tbl>
              <a:tblPr firstRow="1" firstCol="1" bandRow="1"/>
              <a:tblGrid>
                <a:gridCol w="1567637">
                  <a:extLst>
                    <a:ext uri="{9D8B030D-6E8A-4147-A177-3AD203B41FA5}">
                      <a16:colId xmlns:a16="http://schemas.microsoft.com/office/drawing/2014/main" val="338211659"/>
                    </a:ext>
                  </a:extLst>
                </a:gridCol>
                <a:gridCol w="3831022">
                  <a:extLst>
                    <a:ext uri="{9D8B030D-6E8A-4147-A177-3AD203B41FA5}">
                      <a16:colId xmlns:a16="http://schemas.microsoft.com/office/drawing/2014/main" val="374030376"/>
                    </a:ext>
                  </a:extLst>
                </a:gridCol>
              </a:tblGrid>
              <a:tr h="2695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测试用例项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描述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709516"/>
                  </a:ext>
                </a:extLst>
              </a:tr>
              <a:tr h="2695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被测单元名称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响应时间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950371"/>
                  </a:ext>
                </a:extLst>
              </a:tr>
              <a:tr h="11856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实际输入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用手柄控制机器人向前移动约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Wingdings" panose="05000000000000000000" pitchFamily="2" charset="2"/>
                        </a:rPr>
                        <a:t>1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米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使用计时工具测量从发送指令到机器人开始移动的时间，同时记录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该时间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  <a:tabLst>
                          <a:tab pos="266700" algn="l"/>
                        </a:tabLs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重复以上步骤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10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次，记录每次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的响应时间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96587"/>
                  </a:ext>
                </a:extLst>
              </a:tr>
              <a:tr h="5445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实际输出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响应时间平均值小于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200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毫秒，且最大响应时间不超过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250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毫秒。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752558"/>
                  </a:ext>
                </a:extLst>
              </a:tr>
              <a:tr h="2695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实际行为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同输入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903755"/>
                  </a:ext>
                </a:extLst>
              </a:tr>
              <a:tr h="2695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评价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完全符合预期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31150"/>
                  </a:ext>
                </a:extLst>
              </a:tr>
            </a:tbl>
          </a:graphicData>
        </a:graphic>
      </p:graphicFrame>
      <p:sp>
        <p:nvSpPr>
          <p:cNvPr id="11" name="矩形: 圆角 32">
            <a:extLst>
              <a:ext uri="{FF2B5EF4-FFF2-40B4-BE49-F238E27FC236}">
                <a16:creationId xmlns:a16="http://schemas.microsoft.com/office/drawing/2014/main" id="{67451A56-1447-CD27-1145-2FC6B7BCF5A7}"/>
              </a:ext>
            </a:extLst>
          </p:cNvPr>
          <p:cNvSpPr/>
          <p:nvPr/>
        </p:nvSpPr>
        <p:spPr bwMode="auto">
          <a:xfrm>
            <a:off x="6234024" y="1861643"/>
            <a:ext cx="5700997" cy="3415208"/>
          </a:xfrm>
          <a:prstGeom prst="roundRect">
            <a:avLst>
              <a:gd name="adj" fmla="val 7842"/>
            </a:avLst>
          </a:prstGeom>
          <a:solidFill>
            <a:srgbClr val="00B0F0">
              <a:alpha val="10196"/>
            </a:srgb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: 圆角 33">
            <a:extLst>
              <a:ext uri="{FF2B5EF4-FFF2-40B4-BE49-F238E27FC236}">
                <a16:creationId xmlns:a16="http://schemas.microsoft.com/office/drawing/2014/main" id="{9F62234A-F5F9-4437-764F-F24F50E194B9}"/>
              </a:ext>
            </a:extLst>
          </p:cNvPr>
          <p:cNvSpPr/>
          <p:nvPr/>
        </p:nvSpPr>
        <p:spPr bwMode="auto">
          <a:xfrm>
            <a:off x="7877415" y="1655114"/>
            <a:ext cx="2655756" cy="468427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 dirty="0">
                <a:latin typeface="Times New Roman" panose="02020603050405020304" pitchFamily="18" charset="0"/>
                <a:ea typeface="Microsoft YaHei UI" panose="020B0503020204020204" pitchFamily="34" charset="-122"/>
              </a:rPr>
              <a:t>WJ-SYS-PERF-02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1A6EE42-2758-1DA5-20FC-F6BA7AEC6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22145"/>
              </p:ext>
            </p:extLst>
          </p:nvPr>
        </p:nvGraphicFramePr>
        <p:xfrm>
          <a:off x="6566603" y="2248585"/>
          <a:ext cx="5277380" cy="2808533"/>
        </p:xfrm>
        <a:graphic>
          <a:graphicData uri="http://schemas.openxmlformats.org/drawingml/2006/table">
            <a:tbl>
              <a:tblPr firstRow="1" firstCol="1" bandRow="1"/>
              <a:tblGrid>
                <a:gridCol w="1924339">
                  <a:extLst>
                    <a:ext uri="{9D8B030D-6E8A-4147-A177-3AD203B41FA5}">
                      <a16:colId xmlns:a16="http://schemas.microsoft.com/office/drawing/2014/main" val="2614782280"/>
                    </a:ext>
                  </a:extLst>
                </a:gridCol>
                <a:gridCol w="3353041">
                  <a:extLst>
                    <a:ext uri="{9D8B030D-6E8A-4147-A177-3AD203B41FA5}">
                      <a16:colId xmlns:a16="http://schemas.microsoft.com/office/drawing/2014/main" val="1568788605"/>
                    </a:ext>
                  </a:extLst>
                </a:gridCol>
              </a:tblGrid>
              <a:tr h="265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测试用例项</a:t>
                      </a:r>
                      <a:endParaRPr lang="zh-CN" sz="12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描述</a:t>
                      </a:r>
                      <a:endParaRPr lang="zh-CN" sz="12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263253"/>
                  </a:ext>
                </a:extLst>
              </a:tr>
              <a:tr h="265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被测单元名称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CPU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和内存使用率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893859"/>
                  </a:ext>
                </a:extLst>
              </a:tr>
              <a:tr h="1483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实际输入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启动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Wingdings" panose="05000000000000000000" pitchFamily="2" charset="2"/>
                        </a:rPr>
                        <a:t>ROS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机器人系统，确保节点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正常运行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使用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系统监控工具记录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Wingdings" panose="05000000000000000000" pitchFamily="2" charset="2"/>
                        </a:rPr>
                        <a:t>CPU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和内存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使用情况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在高负载条件下运行机器人</a:t>
                      </a:r>
                      <a:r>
                        <a:rPr lang="zh-CN" alt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（多次</a:t>
                      </a:r>
                      <a:r>
                        <a:rPr lang="zh-CN" altLang="en-US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任务）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"/>
                        <a:tabLst>
                          <a:tab pos="266700" algn="l"/>
                        </a:tabLs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持续监控并记录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CPU</a:t>
                      </a: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和内存使用情况。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75437"/>
                  </a:ext>
                </a:extLst>
              </a:tr>
              <a:tr h="265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实际输出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CPU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使用率低于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90%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，内存使用率低于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90%</a:t>
                      </a: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Microsoft YaHei UI" panose="020B0503020204020204" pitchFamily="34" charset="-122"/>
                        </a:rPr>
                        <a:t>。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210692"/>
                  </a:ext>
                </a:extLst>
              </a:tr>
              <a:tr h="265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实际行为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同输入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239575"/>
                  </a:ext>
                </a:extLst>
              </a:tr>
              <a:tr h="265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评价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</a:rPr>
                        <a:t>完全符合预期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893897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455488FB-A5AF-B40D-5C07-FFE05DDE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488" y="5483380"/>
            <a:ext cx="967012" cy="96701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58E686A-0D58-98B9-9CCD-2CD1F6C9A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135" y="5441495"/>
            <a:ext cx="1041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测试结果分析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单元测试结果分析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用例概览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总体评价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88D1A0-DB8F-7671-858D-80BB21B39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5" y="1553987"/>
            <a:ext cx="599895" cy="599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2C90A0-5347-EC07-8DD3-AA9FA2EC7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" y="2939308"/>
            <a:ext cx="599895" cy="5998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CB0702-619F-3F20-D3F7-ED59C72E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0" y="4580079"/>
            <a:ext cx="599895" cy="5998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59F87B-9094-FAF6-B1FE-AC2575CCD77C}"/>
              </a:ext>
            </a:extLst>
          </p:cNvPr>
          <p:cNvSpPr txBox="1"/>
          <p:nvPr/>
        </p:nvSpPr>
        <p:spPr>
          <a:xfrm>
            <a:off x="1187910" y="14573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测试概览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BDEFFE-1D05-479D-34CC-C9F4157553A2}"/>
              </a:ext>
            </a:extLst>
          </p:cNvPr>
          <p:cNvSpPr txBox="1"/>
          <p:nvPr/>
        </p:nvSpPr>
        <p:spPr>
          <a:xfrm>
            <a:off x="1187910" y="1866333"/>
            <a:ext cx="4661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系统测试共</a:t>
            </a: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b="1" kern="1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18</a:t>
            </a: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个测试项，</a:t>
            </a:r>
            <a:r>
              <a:rPr lang="en-US" altLang="zh-CN" sz="2000" b="1" kern="1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109</a:t>
            </a:r>
            <a:r>
              <a:rPr lang="en-US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个测试用例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45DF8A-C50E-DE42-54B8-E74B8BECC5E0}"/>
              </a:ext>
            </a:extLst>
          </p:cNvPr>
          <p:cNvSpPr txBox="1"/>
          <p:nvPr/>
        </p:nvSpPr>
        <p:spPr>
          <a:xfrm>
            <a:off x="1187910" y="28920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用例校验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C4652D-1E9E-C637-1F3F-92D380AD7172}"/>
              </a:ext>
            </a:extLst>
          </p:cNvPr>
          <p:cNvSpPr txBox="1"/>
          <p:nvPr/>
        </p:nvSpPr>
        <p:spPr>
          <a:xfrm>
            <a:off x="1187910" y="3301048"/>
            <a:ext cx="4278735" cy="79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kern="1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97</a:t>
            </a:r>
            <a:r>
              <a:rPr lang="en-US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完全符合预期，</a:t>
            </a:r>
            <a:r>
              <a:rPr lang="en-US" altLang="zh-CN" sz="2000" b="1" kern="1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en-US" altLang="zh-CN" sz="2000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kern="100" dirty="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基本符合预期</a:t>
            </a:r>
            <a:endParaRPr lang="en-US" altLang="zh-CN" kern="100" dirty="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kern="1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ROS</a:t>
            </a:r>
            <a:r>
              <a:rPr lang="zh-CN" altLang="en-US" kern="100" dirty="0"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端有</a:t>
            </a:r>
            <a:r>
              <a:rPr lang="zh-CN" altLang="en-US" b="1" kern="100" dirty="0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 b="1" kern="1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en-US" altLang="zh-CN" b="1" kern="1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个用例不符合预期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E6CFC4-E397-C52A-BFCA-BA76EC513497}"/>
              </a:ext>
            </a:extLst>
          </p:cNvPr>
          <p:cNvSpPr txBox="1"/>
          <p:nvPr/>
        </p:nvSpPr>
        <p:spPr>
          <a:xfrm>
            <a:off x="1187910" y="4495126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测试统计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5B12260-13B0-A002-7F4D-A11AF354F725}"/>
              </a:ext>
            </a:extLst>
          </p:cNvPr>
          <p:cNvSpPr txBox="1"/>
          <p:nvPr/>
        </p:nvSpPr>
        <p:spPr>
          <a:xfrm>
            <a:off x="1188084" y="4904224"/>
            <a:ext cx="4742199" cy="79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en-US" altLang="zh-CN" b="0" dirty="0" err="1"/>
              <a:t>map_provider</a:t>
            </a:r>
            <a:r>
              <a:rPr lang="en-US" altLang="zh-CN" b="0" dirty="0"/>
              <a:t> </a:t>
            </a:r>
            <a:r>
              <a:rPr lang="zh-CN" altLang="en-US" b="0" dirty="0"/>
              <a:t>和 </a:t>
            </a:r>
            <a:r>
              <a:rPr lang="en-US" altLang="zh-CN" b="0" dirty="0" err="1"/>
              <a:t>object_detect</a:t>
            </a:r>
            <a:r>
              <a:rPr lang="en-US" altLang="zh-CN" b="0" dirty="0"/>
              <a:t> </a:t>
            </a:r>
            <a:r>
              <a:rPr lang="zh-CN" altLang="en-US" b="0" dirty="0"/>
              <a:t>中有 </a:t>
            </a:r>
            <a:r>
              <a:rPr lang="en-US" altLang="zh-CN" sz="2000" kern="100" dirty="0">
                <a:solidFill>
                  <a:srgbClr val="FF0000"/>
                </a:solidFill>
              </a:rPr>
              <a:t>6</a:t>
            </a:r>
            <a:r>
              <a:rPr lang="en-US" altLang="zh-CN" b="0" dirty="0"/>
              <a:t> </a:t>
            </a:r>
            <a:r>
              <a:rPr lang="zh-CN" altLang="en-US" b="0" dirty="0"/>
              <a:t>个测试用例不符合预期，测试通过率</a:t>
            </a:r>
            <a:r>
              <a:rPr lang="zh-CN" altLang="en-US" b="0"/>
              <a:t>为 </a:t>
            </a:r>
            <a:r>
              <a:rPr lang="en-US" altLang="zh-CN" sz="2000">
                <a:solidFill>
                  <a:schemeClr val="accent1"/>
                </a:solidFill>
              </a:rPr>
              <a:t>94.5%</a:t>
            </a:r>
            <a:endParaRPr lang="zh-CN" altLang="en-US" b="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330F79-8B42-C6F0-25CB-7FD5CA418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53987"/>
            <a:ext cx="5778101" cy="39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集成测试结果分析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用例概览 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总体评价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7B883E-94EC-EC35-0030-8DB29B85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5" y="1553987"/>
            <a:ext cx="599895" cy="5998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4F69CE-EBB7-1CAD-837F-B158D5C7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" y="2939308"/>
            <a:ext cx="599895" cy="599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01564C-4100-9672-0E47-AEAF52848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0" y="4411685"/>
            <a:ext cx="599895" cy="5998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7B9B7A-0A88-08D7-6592-F63553D1486C}"/>
              </a:ext>
            </a:extLst>
          </p:cNvPr>
          <p:cNvSpPr txBox="1"/>
          <p:nvPr/>
        </p:nvSpPr>
        <p:spPr>
          <a:xfrm>
            <a:off x="1187910" y="14573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测试概览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3013C7-E0D7-B693-B7A8-D2181DF86A74}"/>
              </a:ext>
            </a:extLst>
          </p:cNvPr>
          <p:cNvSpPr txBox="1"/>
          <p:nvPr/>
        </p:nvSpPr>
        <p:spPr>
          <a:xfrm>
            <a:off x="1187910" y="1866333"/>
            <a:ext cx="431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集成测试共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个测试项，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43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个测试用例</a:t>
            </a:r>
            <a:endParaRPr lang="zh-CN" altLang="en-US" sz="20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C6F493-2840-2F06-AA54-99AE6F764998}"/>
              </a:ext>
            </a:extLst>
          </p:cNvPr>
          <p:cNvSpPr txBox="1"/>
          <p:nvPr/>
        </p:nvSpPr>
        <p:spPr>
          <a:xfrm>
            <a:off x="1187910" y="289201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用例校验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7B7C620-7CA6-7068-9159-31F6992FD1FF}"/>
              </a:ext>
            </a:extLst>
          </p:cNvPr>
          <p:cNvSpPr txBox="1"/>
          <p:nvPr/>
        </p:nvSpPr>
        <p:spPr>
          <a:xfrm>
            <a:off x="1187910" y="3301048"/>
            <a:ext cx="4254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39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完全符合预期，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基本符合预期</a:t>
            </a:r>
            <a:endParaRPr lang="zh-CN" altLang="en-US" sz="20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546342F-03BE-1AFF-A2DC-E1A7EBE77BD4}"/>
              </a:ext>
            </a:extLst>
          </p:cNvPr>
          <p:cNvSpPr txBox="1"/>
          <p:nvPr/>
        </p:nvSpPr>
        <p:spPr>
          <a:xfrm>
            <a:off x="1187910" y="432673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测试统计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0A6AD5F-0FCB-597D-41CD-9C6001608CBE}"/>
              </a:ext>
            </a:extLst>
          </p:cNvPr>
          <p:cNvSpPr txBox="1"/>
          <p:nvPr/>
        </p:nvSpPr>
        <p:spPr>
          <a:xfrm>
            <a:off x="1187910" y="4735763"/>
            <a:ext cx="4185761" cy="79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项条目中的 </a:t>
            </a:r>
            <a:r>
              <a:rPr lang="en-US" altLang="zh-CN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个测试用例不符合预期</a:t>
            </a:r>
            <a:endParaRPr lang="en-US" alt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测试用例通过率为 </a:t>
            </a:r>
            <a:r>
              <a:rPr lang="en-US" altLang="zh-CN" sz="2000" b="1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95.4%</a:t>
            </a:r>
            <a:endParaRPr lang="zh-CN" altLang="en-US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05D5CBB-0A96-3BD8-3CEE-08046C336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44624"/>
            <a:ext cx="5688557" cy="43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63D6ED-4740-8E6C-02D1-6A9A3683D5B3}"/>
              </a:ext>
            </a:extLst>
          </p:cNvPr>
          <p:cNvSpPr txBox="1"/>
          <p:nvPr/>
        </p:nvSpPr>
        <p:spPr>
          <a:xfrm>
            <a:off x="5355252" y="280755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目 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188817-9325-0B3A-3AD8-B9DE46013C51}"/>
              </a:ext>
            </a:extLst>
          </p:cNvPr>
          <p:cNvSpPr txBox="1"/>
          <p:nvPr/>
        </p:nvSpPr>
        <p:spPr>
          <a:xfrm>
            <a:off x="4998552" y="1050196"/>
            <a:ext cx="219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图文框 11">
            <a:extLst>
              <a:ext uri="{FF2B5EF4-FFF2-40B4-BE49-F238E27FC236}">
                <a16:creationId xmlns:a16="http://schemas.microsoft.com/office/drawing/2014/main" id="{2BAAD512-FB4C-DA73-503E-F79E0F8CFF1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9399" y="3260578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4472C4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</a:t>
            </a:r>
            <a:endParaRPr lang="zh-CN" altLang="en-US" sz="3200" b="1">
              <a:solidFill>
                <a:srgbClr val="4472C4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5CCC06D-CBE8-D3EB-C1B6-03E8309AE14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26519" y="3338676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宋体" panose="02010600030101010101" pitchFamily="2" charset="-122"/>
              </a:rPr>
              <a:t>更新迭代</a:t>
            </a:r>
            <a:endParaRPr lang="zh-CN" altLang="zh-CN" sz="2800" b="1" dirty="0">
              <a:effectLst/>
              <a:latin typeface="方正小标宋简体" panose="02000000000000000000" pitchFamily="2" charset="-122"/>
              <a:ea typeface="方正小标宋简体" panose="02000000000000000000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图文框 13">
            <a:extLst>
              <a:ext uri="{FF2B5EF4-FFF2-40B4-BE49-F238E27FC236}">
                <a16:creationId xmlns:a16="http://schemas.microsoft.com/office/drawing/2014/main" id="{D8646BEF-0B56-5720-6DFF-8B100E4E51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187066" y="3256684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4472C4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2</a:t>
            </a:r>
            <a:endParaRPr lang="zh-CN" altLang="en-US" sz="3200" b="1">
              <a:solidFill>
                <a:srgbClr val="4472C4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184A2F-1784-13C2-23C0-97D111248EC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970245" y="33386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effectLst/>
                <a:latin typeface="方正小标宋简体" panose="02000000000000000000" pitchFamily="2" charset="-122"/>
                <a:ea typeface="方正小标宋简体" panose="02000000000000000000" pitchFamily="2" charset="-122"/>
                <a:cs typeface="宋体" panose="02010600030101010101" pitchFamily="2" charset="-122"/>
              </a:rPr>
              <a:t>测试结果分析</a:t>
            </a:r>
            <a:endParaRPr lang="zh-CN" altLang="zh-CN" sz="2800" b="1" dirty="0">
              <a:effectLst/>
              <a:latin typeface="方正小标宋简体" panose="02000000000000000000" pitchFamily="2" charset="-122"/>
              <a:ea typeface="方正小标宋简体" panose="02000000000000000000" pitchFamily="2" charset="-122"/>
              <a:cs typeface="宋体" panose="02010600030101010101" pitchFamily="2" charset="-122"/>
            </a:endParaRPr>
          </a:p>
        </p:txBody>
      </p:sp>
      <p:sp>
        <p:nvSpPr>
          <p:cNvPr id="28" name="图文框 27">
            <a:extLst>
              <a:ext uri="{FF2B5EF4-FFF2-40B4-BE49-F238E27FC236}">
                <a16:creationId xmlns:a16="http://schemas.microsoft.com/office/drawing/2014/main" id="{6951434A-B781-919A-7139-5437FDC7E3F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87566" y="3268271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4472C4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3</a:t>
            </a:r>
            <a:endParaRPr lang="zh-CN" altLang="en-US" sz="3200" b="1">
              <a:solidFill>
                <a:srgbClr val="4472C4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2B7AA3-6EAA-49DB-1A93-8987ECA8589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864686" y="3338676"/>
            <a:ext cx="26052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>
                <a:effectLst/>
                <a:latin typeface="Times New Roman" panose="02020603050405020304" pitchFamily="18" charset="0"/>
                <a:ea typeface="方正小标宋简体" panose="02000000000000000000" pitchFamily="2" charset="-122"/>
                <a:cs typeface="Times New Roman" panose="02020603050405020304" pitchFamily="18" charset="0"/>
              </a:rPr>
              <a:t>Gitlab </a:t>
            </a:r>
            <a:r>
              <a:rPr lang="zh-CN" altLang="en-US" sz="2700" b="1">
                <a:effectLst/>
                <a:latin typeface="Times New Roman" panose="02020603050405020304" pitchFamily="18" charset="0"/>
                <a:ea typeface="方正小标宋简体" panose="02000000000000000000" pitchFamily="2" charset="-122"/>
                <a:cs typeface="Times New Roman" panose="02020603050405020304" pitchFamily="18" charset="0"/>
              </a:rPr>
              <a:t>过程管理</a:t>
            </a:r>
            <a:endParaRPr lang="zh-CN" altLang="zh-CN" sz="2700" b="1" dirty="0">
              <a:effectLst/>
              <a:latin typeface="Times New Roman" panose="02020603050405020304" pitchFamily="18" charset="0"/>
              <a:ea typeface="方正小标宋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66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09600" y="295759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系统测试结果分析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9600" y="704790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用例概览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总体评价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5" y="1553987"/>
            <a:ext cx="599895" cy="5998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" y="3067260"/>
            <a:ext cx="599895" cy="5998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0" y="4411685"/>
            <a:ext cx="599895" cy="5998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87910" y="14573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测试概览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87910" y="1866333"/>
            <a:ext cx="4633000" cy="79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系统测试共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个测试项，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27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个测试用例</a:t>
            </a:r>
            <a:endParaRPr lang="en-US" altLang="zh-CN" kern="100">
              <a:latin typeface="华文中宋" panose="02010600040101010101" pitchFamily="2" charset="-122"/>
              <a:ea typeface="华文中宋" panose="0201060004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kern="10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有 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4</a:t>
            </a:r>
            <a:r>
              <a:rPr lang="en-US" altLang="zh-CN" b="1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zh-CN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例性能测试，</a:t>
            </a:r>
            <a:r>
              <a:rPr lang="en-US" altLang="zh-CN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23 </a:t>
            </a:r>
            <a:r>
              <a:rPr lang="zh-CN" altLang="zh-CN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  <a:sym typeface="+mn-ea"/>
              </a:rPr>
              <a:t>例业务测试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87910" y="301996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用例校验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87910" y="3429000"/>
            <a:ext cx="43903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15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完全符合预期，</a:t>
            </a:r>
            <a:r>
              <a:rPr lang="en-US" altLang="zh-CN" sz="2000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12</a:t>
            </a:r>
            <a:r>
              <a:rPr lang="en-US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例</a:t>
            </a:r>
            <a:r>
              <a:rPr lang="zh-CN" altLang="zh-CN" sz="1800" kern="100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宋体" panose="02010600030101010101" pitchFamily="2" charset="-122"/>
              </a:rPr>
              <a:t>基本符合预期</a:t>
            </a:r>
            <a:endParaRPr lang="zh-CN" altLang="en-US" sz="2000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87910" y="4326732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测试统计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88085" y="4735830"/>
            <a:ext cx="43053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性能测试：所有性能测试均完全符合预期</a:t>
            </a: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业务测试：定点浇水和自动巡检浇水共</a:t>
            </a:r>
            <a:r>
              <a:rPr lang="en-US" altLang="zh-CN" b="1" kern="100">
                <a:solidFill>
                  <a:schemeClr val="accent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10</a:t>
            </a:r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例测试项因之前目标检测模块的问题均仅处于基本符合预期</a:t>
            </a:r>
          </a:p>
          <a:p>
            <a:pPr algn="l">
              <a:lnSpc>
                <a:spcPct val="120000"/>
              </a:lnSpc>
            </a:pPr>
            <a:endParaRPr lang="zh-CN" altLang="en-US" b="1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 descr="系统测试用例统计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30960"/>
            <a:ext cx="5686425" cy="4196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DF8216-1E85-258A-0314-5EEF8ABDE1FF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8917AB-97EB-071E-F6E2-A7100EE95FA3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回归测试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14A6C-6869-C7DF-ACBA-E684614E6E85}"/>
              </a:ext>
            </a:extLst>
          </p:cNvPr>
          <p:cNvSpPr txBox="1"/>
          <p:nvPr/>
        </p:nvSpPr>
        <p:spPr>
          <a:xfrm>
            <a:off x="609600" y="704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</a:t>
            </a:r>
          </a:p>
        </p:txBody>
      </p:sp>
      <p:sp>
        <p:nvSpPr>
          <p:cNvPr id="9" name="矩形: 圆角 32">
            <a:extLst>
              <a:ext uri="{FF2B5EF4-FFF2-40B4-BE49-F238E27FC236}">
                <a16:creationId xmlns:a16="http://schemas.microsoft.com/office/drawing/2014/main" id="{6EF7AF02-B2A0-7917-DA7B-942709A670EC}"/>
              </a:ext>
            </a:extLst>
          </p:cNvPr>
          <p:cNvSpPr/>
          <p:nvPr/>
        </p:nvSpPr>
        <p:spPr bwMode="auto">
          <a:xfrm>
            <a:off x="2362091" y="1466853"/>
            <a:ext cx="7467818" cy="4749773"/>
          </a:xfrm>
          <a:prstGeom prst="roundRect">
            <a:avLst>
              <a:gd name="adj" fmla="val 7842"/>
            </a:avLst>
          </a:prstGeom>
          <a:solidFill>
            <a:schemeClr val="accent2">
              <a:lumMod val="75000"/>
              <a:alpha val="10196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: 圆角 33">
            <a:extLst>
              <a:ext uri="{FF2B5EF4-FFF2-40B4-BE49-F238E27FC236}">
                <a16:creationId xmlns:a16="http://schemas.microsoft.com/office/drawing/2014/main" id="{0CB41747-7C93-3EC4-D502-5EE95AA6E9DB}"/>
              </a:ext>
            </a:extLst>
          </p:cNvPr>
          <p:cNvSpPr/>
          <p:nvPr/>
        </p:nvSpPr>
        <p:spPr bwMode="auto">
          <a:xfrm>
            <a:off x="4934652" y="1195556"/>
            <a:ext cx="2655756" cy="468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 dirty="0">
                <a:latin typeface="Times New Roman" panose="02020603050405020304" pitchFamily="18" charset="0"/>
                <a:ea typeface="Microsoft YaHei UI" panose="020B0503020204020204" pitchFamily="34" charset="-122"/>
              </a:rPr>
              <a:t>WJ-RT-ROS-MP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738CD8-52B3-4A39-7D12-0BB756A63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81002"/>
              </p:ext>
            </p:extLst>
          </p:nvPr>
        </p:nvGraphicFramePr>
        <p:xfrm>
          <a:off x="2538046" y="1756316"/>
          <a:ext cx="7115908" cy="4194818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6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6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测试项目标识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WJ-RT-ROS-MP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出现问题的测试用例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WJ-ROS-MP-11, WJ-ROS-MP-13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729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具体问题描述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map_server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之间会重复冲突，占用进程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4316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影响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开放场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无法正确保存地图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857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pitchFamily="34" charset="-122"/>
                        </a:rPr>
                        <a:t>可行的解决方案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在启动前检测节点状态，清理重复节点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6883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回归测试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对手动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自动建图进行重复启动、保存，测试</a:t>
                      </a:r>
                      <a:r>
                        <a:rPr lang="en-US" altLang="zh-CN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map_server</a:t>
                      </a: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能否正常运行和保存地图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4117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分析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"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符合预期，完成回归测试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E5F1A70-1D30-BB28-E013-BAF1F46600A3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467F5F-84B4-AC46-9C4C-8D2520B8D709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回归测试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D0C229-DD46-77AD-6B88-1FA6F8ED3423}"/>
              </a:ext>
            </a:extLst>
          </p:cNvPr>
          <p:cNvSpPr txBox="1"/>
          <p:nvPr/>
        </p:nvSpPr>
        <p:spPr>
          <a:xfrm>
            <a:off x="609600" y="704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单元测试</a:t>
            </a:r>
          </a:p>
        </p:txBody>
      </p:sp>
      <p:sp>
        <p:nvSpPr>
          <p:cNvPr id="14" name="矩形: 圆角 32">
            <a:extLst>
              <a:ext uri="{FF2B5EF4-FFF2-40B4-BE49-F238E27FC236}">
                <a16:creationId xmlns:a16="http://schemas.microsoft.com/office/drawing/2014/main" id="{32547B9F-9544-BED1-1365-3065BE9E5242}"/>
              </a:ext>
            </a:extLst>
          </p:cNvPr>
          <p:cNvSpPr/>
          <p:nvPr/>
        </p:nvSpPr>
        <p:spPr bwMode="auto">
          <a:xfrm>
            <a:off x="2362091" y="1519820"/>
            <a:ext cx="7467818" cy="4820421"/>
          </a:xfrm>
          <a:prstGeom prst="roundRect">
            <a:avLst>
              <a:gd name="adj" fmla="val 7842"/>
            </a:avLst>
          </a:prstGeom>
          <a:solidFill>
            <a:schemeClr val="accent2">
              <a:lumMod val="75000"/>
              <a:alpha val="10196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99EB757-5C3F-DCE0-879E-9B67DDA44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479155"/>
              </p:ext>
            </p:extLst>
          </p:nvPr>
        </p:nvGraphicFramePr>
        <p:xfrm>
          <a:off x="2538046" y="1809283"/>
          <a:ext cx="7115908" cy="4277076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6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6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测试项目标识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WJ-RT-ROS-OD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出现问题的测试用例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WJ-ROS-OD-06</a:t>
                      </a: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5420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具体问题描述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机器人在移动过程中，仍会进行花盆识别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4316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影响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在运动过程中，花盆的世界位置坐标转换不精确，偏差较大，可能导致后续进行浇花的时候出现偏差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6308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pitchFamily="34" charset="-122"/>
                        </a:rPr>
                        <a:t>可行的解决方案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对移动速度进行更严格的限制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6883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回归测试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在本次测试过程中，在对移动线速度和转动角速度进行限制后，机器人在运动过程中不会对花盆进行识别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4117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分析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"/>
                        <a:tabLst/>
                        <a:defRPr/>
                      </a:pPr>
                      <a:r>
                        <a:rPr lang="zh-CN" altLang="zh-CN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符合预期，完成回归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测试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</a:tbl>
          </a:graphicData>
        </a:graphic>
      </p:graphicFrame>
      <p:sp>
        <p:nvSpPr>
          <p:cNvPr id="10" name="矩形: 圆角 33">
            <a:extLst>
              <a:ext uri="{FF2B5EF4-FFF2-40B4-BE49-F238E27FC236}">
                <a16:creationId xmlns:a16="http://schemas.microsoft.com/office/drawing/2014/main" id="{FA535CE0-6848-1CF5-7AB0-A3B3F4B34663}"/>
              </a:ext>
            </a:extLst>
          </p:cNvPr>
          <p:cNvSpPr/>
          <p:nvPr/>
        </p:nvSpPr>
        <p:spPr bwMode="auto">
          <a:xfrm>
            <a:off x="4934652" y="1248523"/>
            <a:ext cx="2655756" cy="468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 dirty="0">
                <a:latin typeface="Times New Roman" panose="02020603050405020304" pitchFamily="18" charset="0"/>
                <a:ea typeface="Microsoft YaHei UI" panose="020B0503020204020204" pitchFamily="34" charset="-122"/>
              </a:rPr>
              <a:t>WJ-RT-ROS-OD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回归测试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集成测试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: 圆角 32">
            <a:extLst>
              <a:ext uri="{FF2B5EF4-FFF2-40B4-BE49-F238E27FC236}">
                <a16:creationId xmlns:a16="http://schemas.microsoft.com/office/drawing/2014/main" id="{42DFFA06-046F-3AE6-8C34-C5915F399C8D}"/>
              </a:ext>
            </a:extLst>
          </p:cNvPr>
          <p:cNvSpPr/>
          <p:nvPr/>
        </p:nvSpPr>
        <p:spPr bwMode="auto">
          <a:xfrm>
            <a:off x="2362091" y="825776"/>
            <a:ext cx="7467818" cy="5832475"/>
          </a:xfrm>
          <a:prstGeom prst="roundRect">
            <a:avLst>
              <a:gd name="adj" fmla="val 7842"/>
            </a:avLst>
          </a:prstGeom>
          <a:solidFill>
            <a:schemeClr val="accent2">
              <a:lumMod val="75000"/>
              <a:alpha val="10196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: 圆角 33">
            <a:extLst>
              <a:ext uri="{FF2B5EF4-FFF2-40B4-BE49-F238E27FC236}">
                <a16:creationId xmlns:a16="http://schemas.microsoft.com/office/drawing/2014/main" id="{4607C604-90E4-7598-7116-28AF5973664F}"/>
              </a:ext>
            </a:extLst>
          </p:cNvPr>
          <p:cNvSpPr/>
          <p:nvPr/>
        </p:nvSpPr>
        <p:spPr bwMode="auto">
          <a:xfrm>
            <a:off x="4934652" y="554480"/>
            <a:ext cx="2655756" cy="46842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t" anchorCtr="1"/>
          <a:lstStyle/>
          <a:p>
            <a:pPr algn="ctr">
              <a:lnSpc>
                <a:spcPts val="3200"/>
              </a:lnSpc>
            </a:pPr>
            <a:r>
              <a:rPr lang="en" altLang="zh-CN" sz="2000" b="1" kern="100">
                <a:latin typeface="Times New Roman" panose="02020603050405020304" pitchFamily="18" charset="0"/>
                <a:ea typeface="Microsoft YaHei UI" panose="020B0503020204020204" pitchFamily="34" charset="-122"/>
              </a:rPr>
              <a:t>WJ-RT-INT-MapInit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691B4D7-1EB4-4181-171B-716C1224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35394"/>
              </p:ext>
            </p:extLst>
          </p:nvPr>
        </p:nvGraphicFramePr>
        <p:xfrm>
          <a:off x="2538046" y="1115240"/>
          <a:ext cx="7115908" cy="5334954"/>
        </p:xfrm>
        <a:graphic>
          <a:graphicData uri="http://schemas.openxmlformats.org/drawingml/2006/table">
            <a:tbl>
              <a:tblPr/>
              <a:tblGrid>
                <a:gridCol w="2437715">
                  <a:extLst>
                    <a:ext uri="{9D8B030D-6E8A-4147-A177-3AD203B41FA5}">
                      <a16:colId xmlns:a16="http://schemas.microsoft.com/office/drawing/2014/main" val="2284641518"/>
                    </a:ext>
                  </a:extLst>
                </a:gridCol>
                <a:gridCol w="4678193">
                  <a:extLst>
                    <a:ext uri="{9D8B030D-6E8A-4147-A177-3AD203B41FA5}">
                      <a16:colId xmlns:a16="http://schemas.microsoft.com/office/drawing/2014/main" val="3442921371"/>
                    </a:ext>
                  </a:extLst>
                </a:gridCol>
              </a:tblGrid>
              <a:tr h="5541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 dirty="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测试用例项</a:t>
                      </a:r>
                      <a:endParaRPr lang="zh-CN" sz="1600" kern="100" dirty="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600" b="1" kern="100">
                          <a:solidFill>
                            <a:srgbClr val="000000"/>
                          </a:solidFill>
                          <a:effectLst/>
                          <a:highlight>
                            <a:srgbClr val="D0CECE"/>
                          </a:highlight>
                          <a:latin typeface="Times New Roman" panose="02020603050405020304" pitchFamily="18" charset="0"/>
                          <a:ea typeface="Microsoft YaHei UI" panose="020B0503020204020204" pitchFamily="34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sz="1600" kern="100">
                        <a:effectLst/>
                        <a:highlight>
                          <a:srgbClr val="D0CECE"/>
                        </a:highligh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27407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测试项目标识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WJ-RT-INT-MapInit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066340"/>
                  </a:ext>
                </a:extLst>
              </a:tr>
              <a:tr h="4250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出现问题的测试用例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WJ-INT-MapInit-15, WJ-INT-MapInit-18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4694"/>
                  </a:ext>
                </a:extLst>
              </a:tr>
              <a:tr h="6883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具体问题描述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在开放场景下执行自动建图，机器人无法正常获得终止边界条件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59414"/>
                  </a:ext>
                </a:extLst>
              </a:tr>
              <a:tr h="4316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影响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开放场景下的自动建图无法正常结束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41749"/>
                  </a:ext>
                </a:extLst>
              </a:tr>
              <a:tr h="9330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pitchFamily="34" charset="-122"/>
                        </a:rPr>
                        <a:t>可行的解决方案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publish point</a:t>
                      </a: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，限定自动建图的范围，并增大搜索超参数阈值，裁剪开放场景下的搜索树枝数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66759"/>
                  </a:ext>
                </a:extLst>
              </a:tr>
              <a:tr h="6883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回归测试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本次测试中，机器人不会超出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Wingdings" panose="05000000000000000000" pitchFamily="2" charset="2"/>
                        </a:rPr>
                        <a:t>publish point</a:t>
                      </a: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限定范围，但仍会在开放缺口处徘徊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631904"/>
                  </a:ext>
                </a:extLst>
              </a:tr>
              <a:tr h="4117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分析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"/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搜索超参数仍需要调整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588618"/>
                  </a:ext>
                </a:extLst>
              </a:tr>
              <a:tr h="4126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回归测试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机器人可以正常执行自动建图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675915"/>
                  </a:ext>
                </a:extLst>
              </a:tr>
              <a:tr h="364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分析</a:t>
                      </a:r>
                      <a:r>
                        <a:rPr 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"/>
                      </a:pPr>
                      <a:r>
                        <a:rPr lang="zh-CN" sz="14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符合预期，完成回归测试</a:t>
                      </a:r>
                      <a:endParaRPr lang="zh-CN" sz="12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27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Gitlab</a:t>
            </a:r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过程管理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90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670E35-99C1-F2BF-85F2-0C8C7FE5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47" y="742021"/>
            <a:ext cx="6247741" cy="55448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GitLab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分支管理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5740FA-BE9D-8237-FDD2-3F3F8EF43326}"/>
              </a:ext>
            </a:extLst>
          </p:cNvPr>
          <p:cNvSpPr/>
          <p:nvPr/>
        </p:nvSpPr>
        <p:spPr bwMode="auto">
          <a:xfrm>
            <a:off x="589001" y="2003972"/>
            <a:ext cx="3908036" cy="1351787"/>
          </a:xfrm>
          <a:prstGeom prst="roundRect">
            <a:avLst>
              <a:gd name="adj" fmla="val 4537"/>
            </a:avLst>
          </a:prstGeom>
          <a:solidFill>
            <a:schemeClr val="accent5">
              <a:alpha val="10196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ev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为长期分支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</a:pP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feature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分支向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dev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合并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采用压缩提交规范化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commit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信息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EBEE255-0E39-997A-C68C-AB4236B430F4}"/>
              </a:ext>
            </a:extLst>
          </p:cNvPr>
          <p:cNvSpPr/>
          <p:nvPr/>
        </p:nvSpPr>
        <p:spPr bwMode="auto">
          <a:xfrm>
            <a:off x="1528158" y="1624831"/>
            <a:ext cx="1839942" cy="46166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32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迭代开发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C4BDA67-2050-A23A-4643-61F2F14B0D78}"/>
              </a:ext>
            </a:extLst>
          </p:cNvPr>
          <p:cNvSpPr/>
          <p:nvPr/>
        </p:nvSpPr>
        <p:spPr bwMode="auto">
          <a:xfrm>
            <a:off x="553970" y="4209862"/>
            <a:ext cx="3908036" cy="2208694"/>
          </a:xfrm>
          <a:prstGeom prst="roundRect">
            <a:avLst>
              <a:gd name="adj" fmla="val 4537"/>
            </a:avLst>
          </a:prstGeom>
          <a:solidFill>
            <a:schemeClr val="accent5">
              <a:alpha val="10196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新建测试分支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测试与迭代开发并行进行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将需测试代码合并到测试分支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测试无误后删除测试分支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各开发分支通过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MR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向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dev 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</a:rPr>
              <a:t>合并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68B1FB3-DC40-9ABE-82D5-711FB83808D0}"/>
              </a:ext>
            </a:extLst>
          </p:cNvPr>
          <p:cNvSpPr/>
          <p:nvPr/>
        </p:nvSpPr>
        <p:spPr bwMode="auto">
          <a:xfrm>
            <a:off x="1528158" y="3806523"/>
            <a:ext cx="1839942" cy="513644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32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43190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GitLab 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55927" y="693337"/>
            <a:ext cx="1262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Wiki 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记录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D667393-689C-E074-C79A-D7B323E8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7" y="1437836"/>
            <a:ext cx="2891446" cy="51771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8E5F53-12CD-B7D9-4039-14858F058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818" y="1437836"/>
            <a:ext cx="3071289" cy="5294646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5740FA-BE9D-8237-FDD2-3F3F8EF43326}"/>
              </a:ext>
            </a:extLst>
          </p:cNvPr>
          <p:cNvSpPr/>
          <p:nvPr/>
        </p:nvSpPr>
        <p:spPr bwMode="auto">
          <a:xfrm>
            <a:off x="6904192" y="1888157"/>
            <a:ext cx="3908036" cy="2022939"/>
          </a:xfrm>
          <a:prstGeom prst="roundRect">
            <a:avLst>
              <a:gd name="adj" fmla="val 4537"/>
            </a:avLst>
          </a:prstGeom>
          <a:solidFill>
            <a:schemeClr val="accent5">
              <a:alpha val="10196"/>
            </a:schemeClr>
          </a:solidFill>
          <a:ln w="952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R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24CDD0-D888-E301-A8A1-2316DFF81C9B}"/>
              </a:ext>
            </a:extLst>
          </p:cNvPr>
          <p:cNvSpPr txBox="1"/>
          <p:nvPr/>
        </p:nvSpPr>
        <p:spPr>
          <a:xfrm>
            <a:off x="7160810" y="2075067"/>
            <a:ext cx="348194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评审记录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会议记录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分工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计划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具体到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issue</a:t>
            </a:r>
          </a:p>
        </p:txBody>
      </p:sp>
      <p:sp>
        <p:nvSpPr>
          <p:cNvPr id="5" name="矩形: 圆角 15">
            <a:extLst>
              <a:ext uri="{FF2B5EF4-FFF2-40B4-BE49-F238E27FC236}">
                <a16:creationId xmlns:a16="http://schemas.microsoft.com/office/drawing/2014/main" id="{684EA15C-A3A6-1060-D88A-0B8D6C04308B}"/>
              </a:ext>
            </a:extLst>
          </p:cNvPr>
          <p:cNvSpPr/>
          <p:nvPr/>
        </p:nvSpPr>
        <p:spPr bwMode="auto">
          <a:xfrm>
            <a:off x="7869768" y="1691027"/>
            <a:ext cx="2075470" cy="394259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32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Wiki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82818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A5CDEA2-4A05-43B0-9383-9F89F9650B74}"/>
              </a:ext>
            </a:extLst>
          </p:cNvPr>
          <p:cNvSpPr/>
          <p:nvPr/>
        </p:nvSpPr>
        <p:spPr>
          <a:xfrm>
            <a:off x="-14605" y="0"/>
            <a:ext cx="12205970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02CB546-7EFB-98C9-D690-F62881CFA171}"/>
              </a:ext>
            </a:extLst>
          </p:cNvPr>
          <p:cNvSpPr/>
          <p:nvPr/>
        </p:nvSpPr>
        <p:spPr>
          <a:xfrm>
            <a:off x="1629221" y="2614921"/>
            <a:ext cx="8729879" cy="2141291"/>
          </a:xfrm>
          <a:prstGeom prst="parallelogram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6E3657-51BB-4ACD-5735-53A44F55941D}"/>
              </a:ext>
            </a:extLst>
          </p:cNvPr>
          <p:cNvSpPr/>
          <p:nvPr/>
        </p:nvSpPr>
        <p:spPr>
          <a:xfrm>
            <a:off x="4041169" y="3052561"/>
            <a:ext cx="452434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 谢！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E8C0463E-E61D-15D6-53BE-537CA314F28D}"/>
              </a:ext>
            </a:extLst>
          </p:cNvPr>
          <p:cNvSpPr/>
          <p:nvPr/>
        </p:nvSpPr>
        <p:spPr>
          <a:xfrm>
            <a:off x="8571865" y="4060825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96385B8-94B2-F095-328A-FCF4BAB870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b="49558"/>
          <a:stretch>
            <a:fillRect/>
          </a:stretch>
        </p:blipFill>
        <p:spPr>
          <a:xfrm>
            <a:off x="3019441" y="482148"/>
            <a:ext cx="6018748" cy="2510987"/>
          </a:xfrm>
          <a:prstGeom prst="rect">
            <a:avLst/>
          </a:prstGeom>
          <a:noFill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FC5A48-05A4-1518-0923-D934965E6C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t="72787"/>
          <a:stretch>
            <a:fillRect/>
          </a:stretch>
        </p:blipFill>
        <p:spPr>
          <a:xfrm>
            <a:off x="2984979" y="4060997"/>
            <a:ext cx="6018748" cy="1354655"/>
          </a:xfrm>
          <a:prstGeom prst="rect">
            <a:avLst/>
          </a:prstGeom>
        </p:spPr>
      </p:pic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2610169-0B81-85DF-7A5D-A1A014828313}"/>
              </a:ext>
            </a:extLst>
          </p:cNvPr>
          <p:cNvSpPr/>
          <p:nvPr/>
        </p:nvSpPr>
        <p:spPr>
          <a:xfrm>
            <a:off x="1715770" y="2500630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90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更新迭代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0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>
            <a:extLst>
              <a:ext uri="{FF2B5EF4-FFF2-40B4-BE49-F238E27FC236}">
                <a16:creationId xmlns:a16="http://schemas.microsoft.com/office/drawing/2014/main" id="{478C3A07-EEBE-BD80-DD8D-7FDFF05A5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" y="1217795"/>
            <a:ext cx="3694496" cy="527349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091C3EE-7DA5-6052-36CF-EA49BB54C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607" y="1217795"/>
            <a:ext cx="3694496" cy="527349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956BD74-28AA-8AEF-9202-DFEBB1C07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52" y="1217795"/>
            <a:ext cx="3694496" cy="52734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更新概览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三大重磅更新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FBD036-4964-23DF-C47C-FE9A2F5A822D}"/>
              </a:ext>
            </a:extLst>
          </p:cNvPr>
          <p:cNvGrpSpPr/>
          <p:nvPr/>
        </p:nvGrpSpPr>
        <p:grpSpPr>
          <a:xfrm>
            <a:off x="7832678" y="6036817"/>
            <a:ext cx="4417496" cy="622486"/>
            <a:chOff x="553970" y="3540300"/>
            <a:chExt cx="12221896" cy="1925951"/>
          </a:xfrm>
        </p:grpSpPr>
        <p:pic>
          <p:nvPicPr>
            <p:cNvPr id="29" name="Picture 4" descr="查看图片">
              <a:extLst>
                <a:ext uri="{FF2B5EF4-FFF2-40B4-BE49-F238E27FC236}">
                  <a16:creationId xmlns:a16="http://schemas.microsoft.com/office/drawing/2014/main" id="{80A7E884-920D-696C-A046-471FA877F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70" y="3540300"/>
              <a:ext cx="7340478" cy="192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查看图片">
              <a:extLst>
                <a:ext uri="{FF2B5EF4-FFF2-40B4-BE49-F238E27FC236}">
                  <a16:creationId xmlns:a16="http://schemas.microsoft.com/office/drawing/2014/main" id="{5AC6B216-E474-6EAA-4ED7-02EA3EDE7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231" y="4165967"/>
              <a:ext cx="7340478" cy="110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" descr="查看图片">
              <a:extLst>
                <a:ext uri="{FF2B5EF4-FFF2-40B4-BE49-F238E27FC236}">
                  <a16:creationId xmlns:a16="http://schemas.microsoft.com/office/drawing/2014/main" id="{073576EC-B383-407F-E698-0EC1D0B56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388" y="3899421"/>
              <a:ext cx="7340478" cy="1374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CDC3362-561B-F238-35A8-74DFC87568D5}"/>
              </a:ext>
            </a:extLst>
          </p:cNvPr>
          <p:cNvGrpSpPr/>
          <p:nvPr/>
        </p:nvGrpSpPr>
        <p:grpSpPr>
          <a:xfrm>
            <a:off x="3887252" y="6036817"/>
            <a:ext cx="4417496" cy="622486"/>
            <a:chOff x="553970" y="3540300"/>
            <a:chExt cx="12221896" cy="1925951"/>
          </a:xfrm>
        </p:grpSpPr>
        <p:pic>
          <p:nvPicPr>
            <p:cNvPr id="25" name="Picture 4" descr="查看图片">
              <a:extLst>
                <a:ext uri="{FF2B5EF4-FFF2-40B4-BE49-F238E27FC236}">
                  <a16:creationId xmlns:a16="http://schemas.microsoft.com/office/drawing/2014/main" id="{500F126F-13E0-DBA4-98A6-86F93881F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70" y="3540300"/>
              <a:ext cx="7340478" cy="192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查看图片">
              <a:extLst>
                <a:ext uri="{FF2B5EF4-FFF2-40B4-BE49-F238E27FC236}">
                  <a16:creationId xmlns:a16="http://schemas.microsoft.com/office/drawing/2014/main" id="{CCA3BAA3-D9AF-FA00-9185-19BBB1B60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231" y="4165967"/>
              <a:ext cx="7340478" cy="110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查看图片">
              <a:extLst>
                <a:ext uri="{FF2B5EF4-FFF2-40B4-BE49-F238E27FC236}">
                  <a16:creationId xmlns:a16="http://schemas.microsoft.com/office/drawing/2014/main" id="{CE576A1D-6C7D-1F77-EFEF-2275DE3E5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388" y="3899421"/>
              <a:ext cx="7340478" cy="1374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CC6C6F-8261-4BD0-C33A-2BB23B56B26E}"/>
              </a:ext>
            </a:extLst>
          </p:cNvPr>
          <p:cNvGrpSpPr/>
          <p:nvPr/>
        </p:nvGrpSpPr>
        <p:grpSpPr>
          <a:xfrm>
            <a:off x="101238" y="6036817"/>
            <a:ext cx="4417496" cy="622486"/>
            <a:chOff x="553970" y="3540300"/>
            <a:chExt cx="12221896" cy="1925951"/>
          </a:xfrm>
        </p:grpSpPr>
        <p:pic>
          <p:nvPicPr>
            <p:cNvPr id="1028" name="Picture 4" descr="查看图片">
              <a:extLst>
                <a:ext uri="{FF2B5EF4-FFF2-40B4-BE49-F238E27FC236}">
                  <a16:creationId xmlns:a16="http://schemas.microsoft.com/office/drawing/2014/main" id="{A869F8F5-516D-C961-6B52-34B0D6568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70" y="3540300"/>
              <a:ext cx="7340478" cy="192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查看图片">
              <a:extLst>
                <a:ext uri="{FF2B5EF4-FFF2-40B4-BE49-F238E27FC236}">
                  <a16:creationId xmlns:a16="http://schemas.microsoft.com/office/drawing/2014/main" id="{EBC11E47-3359-23CE-E3A8-BB3CD37D3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231" y="4165967"/>
              <a:ext cx="7340478" cy="110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查看图片">
              <a:extLst>
                <a:ext uri="{FF2B5EF4-FFF2-40B4-BE49-F238E27FC236}">
                  <a16:creationId xmlns:a16="http://schemas.microsoft.com/office/drawing/2014/main" id="{C1298809-32ED-5081-E592-DDA55C51A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5388" y="3899421"/>
              <a:ext cx="7340478" cy="1374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0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1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1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1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2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" dur="1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2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350000" y="3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" dur="1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9600" y="295759"/>
            <a:ext cx="4673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Update-1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单元白盒测试方法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7047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状态图更新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17B20B-B2CF-D714-57A5-E654AB52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6" y="953317"/>
            <a:ext cx="11577307" cy="5761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9600" y="295759"/>
            <a:ext cx="4673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⭐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Update-1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单元白盒测试方法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7047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状态图更新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B71129-AFC9-A916-50B2-2EDF4608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7" y="57620"/>
            <a:ext cx="11053006" cy="6742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Update-2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自动化单元白盒测试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241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自动化测试：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unittest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FD8633-E319-B772-AEDA-04D8AA1AE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5" y="1710687"/>
            <a:ext cx="5758677" cy="27601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C0963C-FAC5-83A7-E6D7-D6D038824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88" y="2125546"/>
            <a:ext cx="5638800" cy="1930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圆角矩形 8">
            <a:extLst>
              <a:ext uri="{FF2B5EF4-FFF2-40B4-BE49-F238E27FC236}">
                <a16:creationId xmlns:a16="http://schemas.microsoft.com/office/drawing/2014/main" id="{A92F7028-AB9E-DBAB-4A3D-DF5CCD6BD9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10474" y="4837346"/>
            <a:ext cx="1925044" cy="478492"/>
          </a:xfrm>
          <a:prstGeom prst="roundRect">
            <a:avLst/>
          </a:prstGeom>
          <a:solidFill>
            <a:srgbClr val="00338D"/>
          </a:solidFill>
          <a:ln>
            <a:solidFill>
              <a:srgbClr val="00338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测试函数示例</a:t>
            </a:r>
          </a:p>
        </p:txBody>
      </p:sp>
      <p:sp>
        <p:nvSpPr>
          <p:cNvPr id="8" name="圆角矩形 10">
            <a:extLst>
              <a:ext uri="{FF2B5EF4-FFF2-40B4-BE49-F238E27FC236}">
                <a16:creationId xmlns:a16="http://schemas.microsoft.com/office/drawing/2014/main" id="{239245D8-1388-69D1-28D0-77CBFE56D5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55966" y="4837346"/>
            <a:ext cx="1925044" cy="478492"/>
          </a:xfrm>
          <a:prstGeom prst="roundRect">
            <a:avLst/>
          </a:prstGeom>
          <a:solidFill>
            <a:srgbClr val="00338D"/>
          </a:solidFill>
          <a:ln>
            <a:solidFill>
              <a:srgbClr val="00338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测试结果展示</a:t>
            </a:r>
          </a:p>
        </p:txBody>
      </p:sp>
    </p:spTree>
    <p:extLst>
      <p:ext uri="{BB962C8B-B14F-4D97-AF65-F5344CB8AC3E}">
        <p14:creationId xmlns:p14="http://schemas.microsoft.com/office/powerpoint/2010/main" val="97048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白盒测试覆盖率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A6BF641-6A20-2D68-100E-47622E233164}"/>
              </a:ext>
            </a:extLst>
          </p:cNvPr>
          <p:cNvSpPr/>
          <p:nvPr/>
        </p:nvSpPr>
        <p:spPr>
          <a:xfrm>
            <a:off x="469765" y="1562470"/>
            <a:ext cx="2707689" cy="4385569"/>
          </a:xfrm>
          <a:prstGeom prst="roundRect">
            <a:avLst/>
          </a:prstGeom>
          <a:gradFill flip="none" rotWithShape="1">
            <a:gsLst>
              <a:gs pos="0">
                <a:srgbClr val="F5F7FA"/>
              </a:gs>
              <a:gs pos="100000">
                <a:srgbClr val="C2E9FB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6CD2F8-4DB5-8D80-0D2D-A3A30A6CED6D}"/>
              </a:ext>
            </a:extLst>
          </p:cNvPr>
          <p:cNvSpPr/>
          <p:nvPr/>
        </p:nvSpPr>
        <p:spPr>
          <a:xfrm>
            <a:off x="3320977" y="1562470"/>
            <a:ext cx="2707689" cy="4385569"/>
          </a:xfrm>
          <a:prstGeom prst="roundRect">
            <a:avLst/>
          </a:prstGeom>
          <a:gradFill flip="none" rotWithShape="1">
            <a:gsLst>
              <a:gs pos="0">
                <a:srgbClr val="F5F7FA"/>
              </a:gs>
              <a:gs pos="100000">
                <a:srgbClr val="C2E9FB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4BE9E0C-23BD-0E64-B69D-8C8F54276BE5}"/>
              </a:ext>
            </a:extLst>
          </p:cNvPr>
          <p:cNvSpPr/>
          <p:nvPr/>
        </p:nvSpPr>
        <p:spPr>
          <a:xfrm>
            <a:off x="6172189" y="1562470"/>
            <a:ext cx="2707689" cy="4385569"/>
          </a:xfrm>
          <a:prstGeom prst="roundRect">
            <a:avLst/>
          </a:prstGeom>
          <a:gradFill flip="none" rotWithShape="1">
            <a:gsLst>
              <a:gs pos="0">
                <a:srgbClr val="F5F7FA"/>
              </a:gs>
              <a:gs pos="100000">
                <a:srgbClr val="C2E9FB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8F80509-54A8-93D4-C939-A712AB0DD638}"/>
              </a:ext>
            </a:extLst>
          </p:cNvPr>
          <p:cNvSpPr/>
          <p:nvPr/>
        </p:nvSpPr>
        <p:spPr>
          <a:xfrm>
            <a:off x="9023401" y="1562470"/>
            <a:ext cx="2707689" cy="4385569"/>
          </a:xfrm>
          <a:prstGeom prst="roundRect">
            <a:avLst/>
          </a:prstGeom>
          <a:gradFill flip="none" rotWithShape="1">
            <a:gsLst>
              <a:gs pos="0">
                <a:srgbClr val="F5F7FA"/>
              </a:gs>
              <a:gs pos="100000">
                <a:srgbClr val="C2E9FB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5925A1-36C2-E20E-09CF-531A2E079ED0}"/>
              </a:ext>
            </a:extLst>
          </p:cNvPr>
          <p:cNvSpPr txBox="1"/>
          <p:nvPr/>
        </p:nvSpPr>
        <p:spPr>
          <a:xfrm>
            <a:off x="1112517" y="174060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行覆盖率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F09B2D-DFD3-B89D-A3D7-494924D9F5FC}"/>
              </a:ext>
            </a:extLst>
          </p:cNvPr>
          <p:cNvSpPr txBox="1"/>
          <p:nvPr/>
        </p:nvSpPr>
        <p:spPr>
          <a:xfrm>
            <a:off x="3809039" y="1740607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分支覆盖率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CA329E-5F1E-2BE1-FB3B-6C84E6B5F144}"/>
              </a:ext>
            </a:extLst>
          </p:cNvPr>
          <p:cNvSpPr txBox="1"/>
          <p:nvPr/>
        </p:nvSpPr>
        <p:spPr>
          <a:xfrm>
            <a:off x="6660251" y="1740606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路径覆盖率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C6193D-0E1A-43EC-E17D-797B58CFFDEE}"/>
              </a:ext>
            </a:extLst>
          </p:cNvPr>
          <p:cNvSpPr txBox="1"/>
          <p:nvPr/>
        </p:nvSpPr>
        <p:spPr>
          <a:xfrm>
            <a:off x="9511463" y="1740605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功能覆盖率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099B43-F9AF-627B-A39E-C5BB58CD14A8}"/>
              </a:ext>
            </a:extLst>
          </p:cNvPr>
          <p:cNvSpPr txBox="1"/>
          <p:nvPr/>
        </p:nvSpPr>
        <p:spPr>
          <a:xfrm>
            <a:off x="763062" y="4280836"/>
            <a:ext cx="212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rgbClr val="009E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100%</a:t>
            </a:r>
            <a:endParaRPr lang="zh-CN" altLang="en-US" sz="6000" b="1">
              <a:solidFill>
                <a:srgbClr val="009E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0DE2B0-2DA9-960A-9DDA-95E0C1408C25}"/>
                  </a:ext>
                </a:extLst>
              </p:cNvPr>
              <p:cNvSpPr txBox="1"/>
              <p:nvPr/>
            </p:nvSpPr>
            <p:spPr>
              <a:xfrm>
                <a:off x="589672" y="2506143"/>
                <a:ext cx="2597388" cy="610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被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执行的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代码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行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数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代码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总行数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zh-CN" altLang="en-US" sz="16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60DE2B0-2DA9-960A-9DDA-95E0C1408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2" y="2506143"/>
                <a:ext cx="2597388" cy="6103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FE46506-6A4C-6098-A2BA-B833D658590E}"/>
              </a:ext>
            </a:extLst>
          </p:cNvPr>
          <p:cNvSpPr txBox="1"/>
          <p:nvPr/>
        </p:nvSpPr>
        <p:spPr>
          <a:xfrm>
            <a:off x="3604668" y="4280836"/>
            <a:ext cx="2316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rgbClr val="009E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92.2%</a:t>
            </a:r>
            <a:endParaRPr lang="zh-CN" altLang="en-US" sz="6000" b="1">
              <a:solidFill>
                <a:srgbClr val="009E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B6CD09-DE2D-7BC8-9FAB-C3F8B44AE516}"/>
                  </a:ext>
                </a:extLst>
              </p:cNvPr>
              <p:cNvSpPr txBox="1"/>
              <p:nvPr/>
            </p:nvSpPr>
            <p:spPr>
              <a:xfrm>
                <a:off x="3431278" y="2506143"/>
                <a:ext cx="2597388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被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执行的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分支数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总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分支数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zh-CN" altLang="en-US" sz="16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B6CD09-DE2D-7BC8-9FAB-C3F8B44A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278" y="2506143"/>
                <a:ext cx="2597388" cy="618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ADB4FD62-E781-5CF5-3B7D-6701D9B87DA8}"/>
              </a:ext>
            </a:extLst>
          </p:cNvPr>
          <p:cNvSpPr txBox="1"/>
          <p:nvPr/>
        </p:nvSpPr>
        <p:spPr>
          <a:xfrm>
            <a:off x="6446274" y="4280836"/>
            <a:ext cx="2316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rgbClr val="009E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88.7%</a:t>
            </a:r>
            <a:endParaRPr lang="zh-CN" altLang="en-US" sz="6000" b="1">
              <a:solidFill>
                <a:srgbClr val="009E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728606-565C-786A-BE84-94B493102281}"/>
                  </a:ext>
                </a:extLst>
              </p:cNvPr>
              <p:cNvSpPr txBox="1"/>
              <p:nvPr/>
            </p:nvSpPr>
            <p:spPr>
              <a:xfrm>
                <a:off x="6272884" y="2506143"/>
                <a:ext cx="2597388" cy="619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被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执行的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路径数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总路径数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zh-CN" altLang="en-US" sz="16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728606-565C-786A-BE84-94B49310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884" y="2506143"/>
                <a:ext cx="2597388" cy="619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529DBBB1-1BE9-713C-96CF-EDCF0145B81A}"/>
              </a:ext>
            </a:extLst>
          </p:cNvPr>
          <p:cNvSpPr txBox="1"/>
          <p:nvPr/>
        </p:nvSpPr>
        <p:spPr>
          <a:xfrm>
            <a:off x="9287880" y="4280836"/>
            <a:ext cx="2121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rgbClr val="009E47"/>
                </a:solidFill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100%</a:t>
            </a:r>
            <a:endParaRPr lang="zh-CN" altLang="en-US" sz="6000" b="1">
              <a:solidFill>
                <a:srgbClr val="009E47"/>
              </a:soli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37A870-A9C7-2277-C592-AA6672C9D070}"/>
                  </a:ext>
                </a:extLst>
              </p:cNvPr>
              <p:cNvSpPr txBox="1"/>
              <p:nvPr/>
            </p:nvSpPr>
            <p:spPr>
              <a:xfrm>
                <a:off x="9114490" y="2506143"/>
                <a:ext cx="2597388" cy="618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被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调用的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模块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数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总</m:t>
                          </m:r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模块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数</m:t>
                          </m:r>
                        </m:den>
                      </m:f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m:oMathPara>
                </a14:m>
                <a:endParaRPr lang="zh-CN" altLang="en-US" sz="160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BA37A870-A9C7-2277-C592-AA6672C9D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490" y="2506143"/>
                <a:ext cx="2597388" cy="618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0E45116A-D245-C07D-BA08-701511C789F6}"/>
              </a:ext>
            </a:extLst>
          </p:cNvPr>
          <p:cNvSpPr txBox="1"/>
          <p:nvPr/>
        </p:nvSpPr>
        <p:spPr>
          <a:xfrm>
            <a:off x="714040" y="345754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被执行的代码行的比例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088D2A-4203-B429-3FC8-14046AD0B252}"/>
              </a:ext>
            </a:extLst>
          </p:cNvPr>
          <p:cNvSpPr txBox="1"/>
          <p:nvPr/>
        </p:nvSpPr>
        <p:spPr>
          <a:xfrm>
            <a:off x="3556566" y="345393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被覆盖的分支点的比例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B29D005-5B55-437B-DD9B-DA93AAB7A551}"/>
              </a:ext>
            </a:extLst>
          </p:cNvPr>
          <p:cNvSpPr txBox="1"/>
          <p:nvPr/>
        </p:nvSpPr>
        <p:spPr>
          <a:xfrm>
            <a:off x="6399092" y="345032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遍历过代码路径的比例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702C86B-226A-F243-5D88-1F6108E22DBD}"/>
              </a:ext>
            </a:extLst>
          </p:cNvPr>
          <p:cNvSpPr txBox="1"/>
          <p:nvPr/>
        </p:nvSpPr>
        <p:spPr>
          <a:xfrm>
            <a:off x="9241618" y="3446722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atin typeface="华文中宋" panose="02010600040101010101" pitchFamily="2" charset="-122"/>
                <a:ea typeface="华文中宋" panose="02010600040101010101" pitchFamily="2" charset="-122"/>
              </a:rPr>
              <a:t>调用的模块功能的比例</a:t>
            </a:r>
          </a:p>
        </p:txBody>
      </p:sp>
    </p:spTree>
    <p:extLst>
      <p:ext uri="{BB962C8B-B14F-4D97-AF65-F5344CB8AC3E}">
        <p14:creationId xmlns:p14="http://schemas.microsoft.com/office/powerpoint/2010/main" val="88555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3" grpId="0"/>
      <p:bldP spid="14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3A63F70-3D2A-A1E9-4693-F21E3B870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94" y="2161657"/>
            <a:ext cx="8946503" cy="36933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B0AD49-69EC-0FF6-BE19-D29A270191AD}"/>
              </a:ext>
            </a:extLst>
          </p:cNvPr>
          <p:cNvSpPr txBox="1"/>
          <p:nvPr/>
        </p:nvSpPr>
        <p:spPr>
          <a:xfrm>
            <a:off x="609600" y="295759"/>
            <a:ext cx="513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⭐</a:t>
            </a:r>
            <a:r>
              <a:rPr lang="en-US" altLang="zh-CN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Update-3</a:t>
            </a:r>
            <a:r>
              <a:rPr lang="zh-CN" altLang="en-US" sz="2400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单元白盒测试覆盖率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7AA9AD-6C5D-5B33-A957-D6CB7762F15E}"/>
              </a:ext>
            </a:extLst>
          </p:cNvPr>
          <p:cNvSpPr txBox="1"/>
          <p:nvPr/>
        </p:nvSpPr>
        <p:spPr>
          <a:xfrm>
            <a:off x="609600" y="7047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白盒测试覆盖率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7A8009-95F7-AD24-F0E6-67918FCC8376}"/>
              </a:ext>
            </a:extLst>
          </p:cNvPr>
          <p:cNvSpPr txBox="1"/>
          <p:nvPr/>
        </p:nvSpPr>
        <p:spPr>
          <a:xfrm>
            <a:off x="609600" y="1298487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hlinkClick r:id="rId3"/>
              </a:rPr>
              <a:t>coverage.py</a:t>
            </a:r>
            <a:endParaRPr lang="zh-CN" altLang="en-US" b="1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922B97-99CA-C7D7-95B2-3CB5D896F3CF}"/>
              </a:ext>
            </a:extLst>
          </p:cNvPr>
          <p:cNvSpPr txBox="1"/>
          <p:nvPr/>
        </p:nvSpPr>
        <p:spPr>
          <a:xfrm>
            <a:off x="3940206" y="129848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cpp</a:t>
            </a:r>
            <a:r>
              <a:rPr lang="zh-CN" altLang="en-US" b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gcov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lcov</a:t>
            </a:r>
            <a:endParaRPr lang="zh-CN" altLang="en-US" b="1" u="sng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15A51E6-79F0-C06B-0FE9-08B9FA1AE811}"/>
              </a:ext>
            </a:extLst>
          </p:cNvPr>
          <p:cNvSpPr/>
          <p:nvPr/>
        </p:nvSpPr>
        <p:spPr>
          <a:xfrm>
            <a:off x="1393794" y="2974553"/>
            <a:ext cx="4199137" cy="559293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CE5B58-59C9-C68B-2A43-4675D33351C4}"/>
              </a:ext>
            </a:extLst>
          </p:cNvPr>
          <p:cNvSpPr txBox="1"/>
          <p:nvPr/>
        </p:nvSpPr>
        <p:spPr>
          <a:xfrm>
            <a:off x="441487" y="221232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测试标识</a:t>
            </a:r>
            <a:endParaRPr lang="en-US" altLang="zh-CN" sz="2000" b="1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b="1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测试时间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9195794-6BAD-F25D-2E87-F7214DE6C424}"/>
              </a:ext>
            </a:extLst>
          </p:cNvPr>
          <p:cNvSpPr/>
          <p:nvPr/>
        </p:nvSpPr>
        <p:spPr>
          <a:xfrm>
            <a:off x="6516960" y="2712396"/>
            <a:ext cx="4199137" cy="1069759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506A7D9-359F-8B92-B8D1-7B09B5F01FA1}"/>
              </a:ext>
            </a:extLst>
          </p:cNvPr>
          <p:cNvSpPr txBox="1"/>
          <p:nvPr/>
        </p:nvSpPr>
        <p:spPr>
          <a:xfrm>
            <a:off x="9370531" y="2248379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函数</a:t>
            </a:r>
            <a:r>
              <a:rPr lang="en-US" altLang="zh-CN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分支覆盖率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D1EBE76-F691-0465-30D1-F078FC9C9E5E}"/>
              </a:ext>
            </a:extLst>
          </p:cNvPr>
          <p:cNvSpPr/>
          <p:nvPr/>
        </p:nvSpPr>
        <p:spPr>
          <a:xfrm>
            <a:off x="2049144" y="3912340"/>
            <a:ext cx="1836198" cy="1520794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A59C9E-9804-19F9-6941-46517DDBEBE0}"/>
              </a:ext>
            </a:extLst>
          </p:cNvPr>
          <p:cNvSpPr txBox="1"/>
          <p:nvPr/>
        </p:nvSpPr>
        <p:spPr>
          <a:xfrm>
            <a:off x="511867" y="46050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rgbClr val="27AE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被测试文件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EB37EA-6BD6-4857-4DC5-E42B775A72D7}"/>
              </a:ext>
            </a:extLst>
          </p:cNvPr>
          <p:cNvSpPr/>
          <p:nvPr/>
        </p:nvSpPr>
        <p:spPr>
          <a:xfrm>
            <a:off x="3961528" y="3905554"/>
            <a:ext cx="6071599" cy="1520794"/>
          </a:xfrm>
          <a:prstGeom prst="roundRect">
            <a:avLst/>
          </a:prstGeom>
          <a:noFill/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51608E-F888-E5CD-D640-0B4756074E4F}"/>
              </a:ext>
            </a:extLst>
          </p:cNvPr>
          <p:cNvSpPr txBox="1"/>
          <p:nvPr/>
        </p:nvSpPr>
        <p:spPr>
          <a:xfrm>
            <a:off x="10109313" y="462052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具体单元统计</a:t>
            </a:r>
          </a:p>
        </p:txBody>
      </p:sp>
    </p:spTree>
    <p:extLst>
      <p:ext uri="{BB962C8B-B14F-4D97-AF65-F5344CB8AC3E}">
        <p14:creationId xmlns:p14="http://schemas.microsoft.com/office/powerpoint/2010/main" val="12366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33.314960629921,&quot;width&quot;:9478.3433070866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54.3102362204722,&quot;width&quot;:9478.34330708661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</TotalTime>
  <Words>1254</Words>
  <Application>Microsoft Office PowerPoint</Application>
  <PresentationFormat>宽屏</PresentationFormat>
  <Paragraphs>299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等线 Light</vt:lpstr>
      <vt:lpstr>方正小标宋简体</vt:lpstr>
      <vt:lpstr>华文中宋</vt:lpstr>
      <vt:lpstr>Microsoft YaHei</vt:lpstr>
      <vt:lpstr>Microsoft YaHei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water-jet</dc:creator>
  <cp:lastModifiedBy>Max Zhang</cp:lastModifiedBy>
  <cp:revision>416</cp:revision>
  <dcterms:created xsi:type="dcterms:W3CDTF">2023-05-17T11:48:32Z</dcterms:created>
  <dcterms:modified xsi:type="dcterms:W3CDTF">2024-06-21T04:26:48Z</dcterms:modified>
</cp:coreProperties>
</file>